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00" r:id="rId1"/>
  </p:sldMasterIdLst>
  <p:notesMasterIdLst>
    <p:notesMasterId r:id="rId16"/>
  </p:notesMasterIdLst>
  <p:handoutMasterIdLst>
    <p:handoutMasterId r:id="rId17"/>
  </p:handoutMasterIdLst>
  <p:sldIdLst>
    <p:sldId id="349" r:id="rId2"/>
    <p:sldId id="362" r:id="rId3"/>
    <p:sldId id="350" r:id="rId4"/>
    <p:sldId id="364" r:id="rId5"/>
    <p:sldId id="353" r:id="rId6"/>
    <p:sldId id="274" r:id="rId7"/>
    <p:sldId id="356" r:id="rId8"/>
    <p:sldId id="357" r:id="rId9"/>
    <p:sldId id="365" r:id="rId10"/>
    <p:sldId id="359" r:id="rId11"/>
    <p:sldId id="366" r:id="rId12"/>
    <p:sldId id="360" r:id="rId13"/>
    <p:sldId id="361" r:id="rId14"/>
    <p:sldId id="352" r:id="rId1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8DA"/>
    <a:srgbClr val="000000"/>
    <a:srgbClr val="3366FF"/>
    <a:srgbClr val="9B6825"/>
    <a:srgbClr val="FFCCCC"/>
    <a:srgbClr val="E12607"/>
    <a:srgbClr val="FF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94862" autoAdjust="0"/>
  </p:normalViewPr>
  <p:slideViewPr>
    <p:cSldViewPr>
      <p:cViewPr varScale="1">
        <p:scale>
          <a:sx n="70" d="100"/>
          <a:sy n="70" d="100"/>
        </p:scale>
        <p:origin x="-11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43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698" y="-5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i="0">
                <a:latin typeface="Arial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latin typeface="Arial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i="0">
                <a:latin typeface="Arial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i="0" smtClean="0"/>
            </a:lvl1pPr>
          </a:lstStyle>
          <a:p>
            <a:pPr>
              <a:defRPr/>
            </a:pPr>
            <a:fld id="{FD960985-7E5B-4448-B860-D544B2EE77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762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0E9E045-568F-4C8F-9397-DC7E8A2D7B32}" type="datetimeFigureOut">
              <a:rPr lang="en-AU"/>
              <a:pPr>
                <a:defRPr/>
              </a:pPr>
              <a:t>9/05/2019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21B9520-1492-4FDF-A72C-7DD8013B5937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300428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AF1AE22-D989-45DB-B145-4B9826611A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0409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B94F6-AA4F-41AC-9D57-77701495B2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76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 useBgFill="1">
          <p:nvSpPr>
            <p:cNvPr id="10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F6250E-3770-4F9B-A724-C306E01E86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7820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F583A-10A0-4E56-BD08-9BA0CA01EA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7447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5C264D-F4A5-4F58-8070-0F50DB7833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4190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60321-3FCC-4E64-B750-1DCE38DB8B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9676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157A7-A08A-4356-853E-74DF95B554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063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0911E-304E-4A9D-91CB-682EC0F802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1427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1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 useBgFill="1">
          <p:nvSpPr>
            <p:cNvPr id="8" name="Freeform 25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92D53F-445D-4D3D-8B34-490180AF6E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6271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 useBgFill="1">
          <p:nvSpPr>
            <p:cNvPr id="11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E6D8433-6FB6-4A94-AEFD-8A1A5E2BCD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6425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15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 useBgFill="1">
          <p:nvSpPr>
            <p:cNvPr id="11" name="Freeform 2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C649A08-FBFF-4F67-BD54-5DEBF33C99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0974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3BFDD30-06E4-44EC-94AD-1BFF5D3120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08" r:id="rId1"/>
    <p:sldLayoutId id="2147485103" r:id="rId2"/>
    <p:sldLayoutId id="2147485109" r:id="rId3"/>
    <p:sldLayoutId id="2147485104" r:id="rId4"/>
    <p:sldLayoutId id="2147485105" r:id="rId5"/>
    <p:sldLayoutId id="2147485106" r:id="rId6"/>
    <p:sldLayoutId id="2147485110" r:id="rId7"/>
    <p:sldLayoutId id="2147485111" r:id="rId8"/>
    <p:sldLayoutId id="2147485112" r:id="rId9"/>
    <p:sldLayoutId id="2147485107" r:id="rId10"/>
    <p:sldLayoutId id="214748511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100" y="688975"/>
            <a:ext cx="4254500" cy="586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134100"/>
            <a:ext cx="5715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7675" y="457200"/>
            <a:ext cx="839152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AU" sz="4000" b="1" i="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gency FB" panose="020B0503020202020204" pitchFamily="34" charset="0"/>
              </a:rPr>
              <a:t>SUSTAINABILITY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14338" y="2160588"/>
            <a:ext cx="3276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/>
            <a:r>
              <a:rPr lang="en-AU" altLang="en-US" sz="2000" b="1" i="0">
                <a:solidFill>
                  <a:srgbClr val="0098DA"/>
                </a:solidFill>
                <a:latin typeface="Agency FB" pitchFamily="34" charset="0"/>
              </a:rPr>
              <a:t>WHAT TO PUBLISH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84188" y="2590800"/>
            <a:ext cx="310515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/>
            <a:r>
              <a:rPr lang="en-AU" altLang="en-US" i="0">
                <a:latin typeface="Calisto MT" pitchFamily="18" charset="0"/>
                <a:ea typeface="Batang" pitchFamily="18" charset="-127"/>
              </a:rPr>
              <a:t>News, announcements, tenders, financial news, activities, activity progress, granted RTI applications and </a:t>
            </a:r>
            <a:r>
              <a:rPr lang="en-AU" altLang="en-US" i="0">
                <a:solidFill>
                  <a:srgbClr val="FF0000"/>
                </a:solidFill>
                <a:latin typeface="Calisto MT" pitchFamily="18" charset="0"/>
                <a:ea typeface="Batang" pitchFamily="18" charset="-127"/>
              </a:rPr>
              <a:t>failures.</a:t>
            </a:r>
            <a:r>
              <a:rPr lang="en-AU" altLang="en-US" i="0">
                <a:latin typeface="Calisto MT" pitchFamily="18" charset="0"/>
                <a:ea typeface="Batang" pitchFamily="18" charset="-127"/>
              </a:rPr>
              <a:t> </a:t>
            </a:r>
          </a:p>
          <a:p>
            <a:pPr algn="ctr"/>
            <a:endParaRPr lang="en-AU" altLang="en-US" i="0">
              <a:solidFill>
                <a:srgbClr val="0098DA"/>
              </a:solidFill>
              <a:latin typeface="Calisto MT" pitchFamily="18" charset="0"/>
              <a:ea typeface="Batang" pitchFamily="18" charset="-127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151313" y="3673475"/>
            <a:ext cx="4648200" cy="209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/>
            <a:r>
              <a:rPr lang="en-AU" altLang="en-US" sz="2800" i="0">
                <a:latin typeface="Calisto MT" pitchFamily="18" charset="0"/>
              </a:rPr>
              <a:t>It is better and smarter to be proactive than to have to react to a situation.</a:t>
            </a:r>
          </a:p>
          <a:p>
            <a:pPr algn="ctr"/>
            <a:endParaRPr lang="en-AU" altLang="en-US" sz="2800" i="0">
              <a:solidFill>
                <a:srgbClr val="000000"/>
              </a:solidFill>
              <a:latin typeface="Calisto MT" pitchFamily="18" charset="0"/>
              <a:ea typeface="Batang" pitchFamily="18" charset="-127"/>
            </a:endParaRPr>
          </a:p>
          <a:p>
            <a:pPr algn="ctr"/>
            <a:endParaRPr lang="en-AU" altLang="en-US" i="0">
              <a:solidFill>
                <a:srgbClr val="000000"/>
              </a:solidFill>
              <a:latin typeface="Calisto MT" pitchFamily="18" charset="0"/>
              <a:ea typeface="Batang" pitchFamily="18" charset="-127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84188" y="4660900"/>
            <a:ext cx="32766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/>
            <a:r>
              <a:rPr lang="en-AU" altLang="en-US" i="0">
                <a:solidFill>
                  <a:srgbClr val="000000"/>
                </a:solidFill>
                <a:latin typeface="Calisto MT" pitchFamily="18" charset="0"/>
              </a:rPr>
              <a:t>Radio, TV, newspaper and social media.</a:t>
            </a:r>
          </a:p>
          <a:p>
            <a:pPr algn="ctr"/>
            <a:endParaRPr lang="en-AU" altLang="en-US" i="0">
              <a:solidFill>
                <a:srgbClr val="000000"/>
              </a:solidFill>
              <a:latin typeface="Calisto MT" pitchFamily="18" charset="0"/>
            </a:endParaRPr>
          </a:p>
          <a:p>
            <a:pPr algn="ctr"/>
            <a:r>
              <a:rPr lang="en-AU" altLang="en-US" i="0">
                <a:solidFill>
                  <a:srgbClr val="000000"/>
                </a:solidFill>
                <a:latin typeface="Calisto MT" pitchFamily="18" charset="0"/>
              </a:rPr>
              <a:t>Schedule a monthly Public Conference Event &amp; </a:t>
            </a:r>
            <a:r>
              <a:rPr lang="en-AU" altLang="en-US" b="1" i="0">
                <a:solidFill>
                  <a:srgbClr val="FF0000"/>
                </a:solidFill>
                <a:latin typeface="Calisto MT" pitchFamily="18" charset="0"/>
              </a:rPr>
              <a:t>GO LIVE</a:t>
            </a:r>
            <a:r>
              <a:rPr lang="en-AU" altLang="en-US" i="0">
                <a:solidFill>
                  <a:srgbClr val="000000"/>
                </a:solidFill>
                <a:latin typeface="Calisto MT" pitchFamily="18" charset="0"/>
              </a:rPr>
              <a:t>!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886200" y="2362200"/>
            <a:ext cx="0" cy="4208463"/>
          </a:xfrm>
          <a:prstGeom prst="line">
            <a:avLst/>
          </a:prstGeom>
          <a:ln w="19050">
            <a:solidFill>
              <a:srgbClr val="0098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98463" y="4122738"/>
            <a:ext cx="3276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/>
            <a:r>
              <a:rPr lang="en-AU" altLang="en-US" sz="2000" b="1" i="0">
                <a:solidFill>
                  <a:srgbClr val="0098DA"/>
                </a:solidFill>
                <a:latin typeface="Agency FB" pitchFamily="34" charset="0"/>
              </a:rPr>
              <a:t>WHERE TO PUBLISH?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2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134100"/>
            <a:ext cx="5715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7675" y="457200"/>
            <a:ext cx="839152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AU" sz="4000" b="1" i="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gency FB" panose="020B0503020202020204" pitchFamily="34" charset="0"/>
              </a:rPr>
              <a:t>LANGUAGE LEVELS</a:t>
            </a:r>
            <a:endParaRPr lang="en-AU" sz="4000" b="1" i="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47675" y="2895600"/>
            <a:ext cx="83058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/>
            <a:r>
              <a:rPr lang="en-AU" altLang="en-US" sz="2800" i="0">
                <a:latin typeface="Calisto MT" pitchFamily="18" charset="0"/>
              </a:rPr>
              <a:t>The target recipients of published information may be categorised as being in the intermediate level </a:t>
            </a:r>
          </a:p>
          <a:p>
            <a:pPr algn="ctr"/>
            <a:r>
              <a:rPr lang="en-AU" altLang="en-US" sz="2800" i="0">
                <a:latin typeface="Calisto MT" pitchFamily="18" charset="0"/>
              </a:rPr>
              <a:t>of the English, French and Bislama language. </a:t>
            </a:r>
          </a:p>
          <a:p>
            <a:pPr algn="ctr"/>
            <a:endParaRPr lang="en-AU" altLang="en-US" sz="2800" i="0">
              <a:latin typeface="Calisto MT" pitchFamily="18" charset="0"/>
            </a:endParaRPr>
          </a:p>
          <a:p>
            <a:pPr algn="ctr"/>
            <a:r>
              <a:rPr lang="en-AU" altLang="en-US" sz="2800" i="0">
                <a:latin typeface="Calisto MT" pitchFamily="18" charset="0"/>
              </a:rPr>
              <a:t>The intermediate level includes everybody regardless of their literacy and language comprehension level</a:t>
            </a:r>
            <a:endParaRPr lang="en-AU" altLang="en-US" i="0">
              <a:solidFill>
                <a:srgbClr val="000000"/>
              </a:solidFill>
              <a:latin typeface="Calisto MT" pitchFamily="18" charset="0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134100"/>
            <a:ext cx="5715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4650" y="457200"/>
            <a:ext cx="839152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AU" sz="4000" b="1" i="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gency FB" panose="020B0503020202020204" pitchFamily="34" charset="0"/>
              </a:rPr>
              <a:t>#hashtag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14338" y="1962150"/>
            <a:ext cx="3276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/>
            <a:r>
              <a:rPr lang="en-AU" altLang="en-US" sz="2000" b="1" i="0">
                <a:solidFill>
                  <a:srgbClr val="0098DA"/>
                </a:solidFill>
                <a:latin typeface="Agency FB" pitchFamily="34" charset="0"/>
              </a:rPr>
              <a:t>WHAT IS IT?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84188" y="2420938"/>
            <a:ext cx="310515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/>
            <a:r>
              <a:rPr lang="en-US" altLang="en-US" i="0"/>
              <a:t>A </a:t>
            </a:r>
            <a:r>
              <a:rPr lang="en-US" altLang="en-US" b="1" i="0"/>
              <a:t>hashtag</a:t>
            </a:r>
            <a:r>
              <a:rPr lang="en-US" altLang="en-US" i="0"/>
              <a:t> is a type of tag used on social networks to makes it possible for others to easily find messages with a specific theme or content.</a:t>
            </a:r>
            <a:endParaRPr lang="en-AU" altLang="en-US" i="0">
              <a:solidFill>
                <a:srgbClr val="0098DA"/>
              </a:solidFill>
              <a:latin typeface="Calisto MT" pitchFamily="18" charset="0"/>
              <a:ea typeface="Batang" pitchFamily="18" charset="-127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151313" y="3673475"/>
            <a:ext cx="4648200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/>
            <a:r>
              <a:rPr lang="en-AU" altLang="en-US" sz="2800" i="0">
                <a:latin typeface="Calisto MT" pitchFamily="18" charset="0"/>
              </a:rPr>
              <a:t>#raetblongsave</a:t>
            </a:r>
          </a:p>
          <a:p>
            <a:pPr algn="ctr"/>
            <a:endParaRPr lang="en-AU" altLang="en-US" sz="2800" i="0">
              <a:solidFill>
                <a:srgbClr val="000000"/>
              </a:solidFill>
              <a:latin typeface="Calisto MT" pitchFamily="18" charset="0"/>
              <a:ea typeface="Batang" pitchFamily="18" charset="-127"/>
            </a:endParaRPr>
          </a:p>
          <a:p>
            <a:pPr algn="ctr"/>
            <a:endParaRPr lang="en-AU" altLang="en-US" i="0">
              <a:solidFill>
                <a:srgbClr val="000000"/>
              </a:solidFill>
              <a:latin typeface="Calisto MT" pitchFamily="18" charset="0"/>
              <a:ea typeface="Batang" pitchFamily="18" charset="-127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886200" y="2362200"/>
            <a:ext cx="0" cy="4208463"/>
          </a:xfrm>
          <a:prstGeom prst="line">
            <a:avLst/>
          </a:prstGeom>
          <a:ln w="19050">
            <a:solidFill>
              <a:srgbClr val="0098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84188" y="3916363"/>
            <a:ext cx="3105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/>
            <a:r>
              <a:rPr lang="en-US" altLang="en-US" i="0"/>
              <a:t>Agencies can proactively create posts and tag them appropriately so that the public can easily find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134100"/>
            <a:ext cx="5715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4650" y="457200"/>
            <a:ext cx="839152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AU" sz="4000" b="1" i="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gency FB" panose="020B0503020202020204" pitchFamily="34" charset="0"/>
              </a:rPr>
              <a:t>In-House Training &amp; Support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68413" y="3173413"/>
            <a:ext cx="6602412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/>
            <a:r>
              <a:rPr lang="en-AU" altLang="en-US" sz="3200" i="0">
                <a:latin typeface="Calisto MT" pitchFamily="18" charset="0"/>
                <a:ea typeface="Batang" pitchFamily="18" charset="-127"/>
              </a:rPr>
              <a:t>If you need assistance do not hesitate to contact the Right To Information Unit.</a:t>
            </a:r>
          </a:p>
          <a:p>
            <a:pPr algn="ctr"/>
            <a:endParaRPr lang="en-AU" altLang="en-US" sz="3200" i="0">
              <a:latin typeface="Calisto MT" pitchFamily="18" charset="0"/>
              <a:ea typeface="Batang" pitchFamily="18" charset="-127"/>
            </a:endParaRPr>
          </a:p>
          <a:p>
            <a:pPr algn="ctr"/>
            <a:r>
              <a:rPr lang="en-AU" altLang="en-US" sz="2800" b="1" i="0">
                <a:solidFill>
                  <a:srgbClr val="0098DA"/>
                </a:solidFill>
                <a:latin typeface="Calisto MT" pitchFamily="18" charset="0"/>
                <a:ea typeface="Batang" pitchFamily="18" charset="-127"/>
              </a:rPr>
              <a:t>hkevin@vanuatu.gov.vu</a:t>
            </a:r>
          </a:p>
          <a:p>
            <a:pPr algn="ctr"/>
            <a:endParaRPr lang="en-AU" altLang="en-US" sz="3200" i="0">
              <a:solidFill>
                <a:srgbClr val="0098DA"/>
              </a:solidFill>
              <a:latin typeface="Calisto MT" pitchFamily="18" charset="0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263" y="1981200"/>
            <a:ext cx="2274887" cy="313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5738" y="457200"/>
            <a:ext cx="8389937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AU" sz="4000" b="1" i="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gency FB" panose="020B0503020202020204" pitchFamily="34" charset="0"/>
              </a:rPr>
              <a:t>TANK YU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134100"/>
            <a:ext cx="5715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7675" y="457200"/>
            <a:ext cx="839152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AU" sz="4000" b="1" i="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gency FB" panose="020B0503020202020204" pitchFamily="34" charset="0"/>
              </a:rPr>
              <a:t>PROACTIVE PUBLICATION</a:t>
            </a:r>
          </a:p>
        </p:txBody>
      </p:sp>
      <p:sp>
        <p:nvSpPr>
          <p:cNvPr id="9224" name="Rectangle 2"/>
          <p:cNvSpPr>
            <a:spLocks noChangeArrowheads="1"/>
          </p:cNvSpPr>
          <p:nvPr/>
        </p:nvSpPr>
        <p:spPr bwMode="auto">
          <a:xfrm>
            <a:off x="1284288" y="2667000"/>
            <a:ext cx="67056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/>
            <a:r>
              <a:rPr lang="en-AU" altLang="en-US" sz="3200" i="0">
                <a:latin typeface="Calisto MT" pitchFamily="18" charset="0"/>
              </a:rPr>
              <a:t>Proactive publication involves publishing  information about an issue or a story to prevent having to react to negative public opinion.</a:t>
            </a:r>
          </a:p>
          <a:p>
            <a:pPr algn="ctr"/>
            <a:endParaRPr lang="en-AU" altLang="en-US" sz="3200" i="0">
              <a:latin typeface="Calisto MT" pitchFamily="18" charset="0"/>
            </a:endParaRPr>
          </a:p>
          <a:p>
            <a:pPr algn="ctr"/>
            <a:r>
              <a:rPr lang="en-AU" altLang="en-US" sz="3200" i="0">
                <a:latin typeface="Calisto MT" pitchFamily="18" charset="0"/>
              </a:rPr>
              <a:t>Be the first to inform the public</a:t>
            </a:r>
            <a:endParaRPr lang="en-AU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2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2743200"/>
            <a:ext cx="4505325" cy="357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134100"/>
            <a:ext cx="5715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7675" y="457200"/>
            <a:ext cx="839152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AU" sz="4000" b="1" i="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gency FB" panose="020B0503020202020204" pitchFamily="34" charset="0"/>
              </a:rPr>
              <a:t>PROACTIVE PUBLICATION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648200" y="2362200"/>
            <a:ext cx="0" cy="4208463"/>
          </a:xfrm>
          <a:prstGeom prst="line">
            <a:avLst/>
          </a:prstGeom>
          <a:ln w="19050">
            <a:solidFill>
              <a:srgbClr val="0098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6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538" y="2743200"/>
            <a:ext cx="4462462" cy="367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38400"/>
            <a:ext cx="9118600" cy="397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134100"/>
            <a:ext cx="5715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7675" y="457200"/>
            <a:ext cx="839152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AU" sz="4000" b="1" i="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gency FB" panose="020B0503020202020204" pitchFamily="34" charset="0"/>
              </a:rPr>
              <a:t>USING THE INTERNET TO PUBLISH</a:t>
            </a:r>
            <a:endParaRPr lang="en-AU" sz="4000" b="1" i="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gency FB" panose="020B05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134100"/>
            <a:ext cx="5715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7675" y="457200"/>
            <a:ext cx="839152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AU" sz="4000" b="1" i="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gency FB" panose="020B0503020202020204" pitchFamily="34" charset="0"/>
              </a:rPr>
              <a:t>WHY THE INTERNET?</a:t>
            </a:r>
            <a:endParaRPr lang="en-AU" sz="4000" b="1" i="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14338" y="2160588"/>
            <a:ext cx="3276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/>
            <a:r>
              <a:rPr lang="en-AU" altLang="en-US" sz="2000" b="1" i="0">
                <a:solidFill>
                  <a:srgbClr val="000000"/>
                </a:solidFill>
                <a:latin typeface="Agency FB" pitchFamily="34" charset="0"/>
              </a:rPr>
              <a:t>98.8% </a:t>
            </a:r>
            <a:r>
              <a:rPr lang="en-AU" altLang="en-US" sz="2000" b="1" i="0">
                <a:solidFill>
                  <a:srgbClr val="0098DA"/>
                </a:solidFill>
                <a:latin typeface="Agency FB" pitchFamily="34" charset="0"/>
              </a:rPr>
              <a:t>ACCESSIBILITY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84188" y="2590800"/>
            <a:ext cx="31051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/>
            <a:r>
              <a:rPr lang="en-AU" altLang="en-US" i="0">
                <a:latin typeface="Calisto MT" pitchFamily="18" charset="0"/>
                <a:ea typeface="Batang" pitchFamily="18" charset="-127"/>
              </a:rPr>
              <a:t>Due to successful expansion roll out and affordable smart phones.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114800" y="2684463"/>
            <a:ext cx="44958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/>
            <a:r>
              <a:rPr lang="en-AU" altLang="en-US" sz="2800" i="0">
                <a:latin typeface="Calisto MT" pitchFamily="18" charset="0"/>
              </a:rPr>
              <a:t>TRBR expected a cross over from mobile calls to mobile data as the go-to option in the last quarter of 2018.</a:t>
            </a:r>
          </a:p>
          <a:p>
            <a:pPr algn="ctr"/>
            <a:endParaRPr lang="en-AU" altLang="en-US" sz="2800" i="0">
              <a:latin typeface="Calisto MT" pitchFamily="18" charset="0"/>
            </a:endParaRPr>
          </a:p>
          <a:p>
            <a:pPr algn="ctr"/>
            <a:r>
              <a:rPr lang="en-AU" altLang="en-US" sz="2800" i="0">
                <a:latin typeface="Calisto MT" pitchFamily="18" charset="0"/>
              </a:rPr>
              <a:t>The overall trend is seen to be declining – </a:t>
            </a:r>
            <a:r>
              <a:rPr lang="en-AU" altLang="en-US" sz="2800">
                <a:latin typeface="Calisto MT" pitchFamily="18" charset="0"/>
              </a:rPr>
              <a:t>sms, mobile calls.</a:t>
            </a:r>
          </a:p>
          <a:p>
            <a:pPr algn="ctr"/>
            <a:endParaRPr lang="en-AU" altLang="en-US" sz="2800" i="0">
              <a:solidFill>
                <a:srgbClr val="000000"/>
              </a:solidFill>
              <a:latin typeface="Calisto MT" pitchFamily="18" charset="0"/>
              <a:ea typeface="Batang" pitchFamily="18" charset="-127"/>
            </a:endParaRPr>
          </a:p>
          <a:p>
            <a:pPr algn="ctr"/>
            <a:endParaRPr lang="en-AU" altLang="en-US" i="0">
              <a:solidFill>
                <a:srgbClr val="000000"/>
              </a:solidFill>
              <a:latin typeface="Calisto MT" pitchFamily="18" charset="0"/>
              <a:ea typeface="Batang" pitchFamily="18" charset="-127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84188" y="4057650"/>
            <a:ext cx="3276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/>
            <a:r>
              <a:rPr lang="en-AU" altLang="en-US" i="0">
                <a:solidFill>
                  <a:srgbClr val="000000"/>
                </a:solidFill>
                <a:latin typeface="Calisto MT" pitchFamily="18" charset="0"/>
              </a:rPr>
              <a:t>In 2016 around </a:t>
            </a:r>
            <a:r>
              <a:rPr lang="en-AU" altLang="en-US" b="1" i="0">
                <a:solidFill>
                  <a:srgbClr val="000000"/>
                </a:solidFill>
                <a:latin typeface="Calisto MT" pitchFamily="18" charset="0"/>
              </a:rPr>
              <a:t>101,438</a:t>
            </a:r>
            <a:r>
              <a:rPr lang="en-AU" altLang="en-US" i="0">
                <a:solidFill>
                  <a:srgbClr val="000000"/>
                </a:solidFill>
                <a:latin typeface="Calisto MT" pitchFamily="18" charset="0"/>
              </a:rPr>
              <a:t> mobile internet subscribers, a year later in 2017 the number increased to </a:t>
            </a:r>
            <a:r>
              <a:rPr lang="en-AU" altLang="en-US" b="1" i="0">
                <a:solidFill>
                  <a:srgbClr val="000000"/>
                </a:solidFill>
                <a:latin typeface="Calisto MT" pitchFamily="18" charset="0"/>
              </a:rPr>
              <a:t>125,366</a:t>
            </a:r>
            <a:r>
              <a:rPr lang="en-AU" altLang="en-US" i="0">
                <a:solidFill>
                  <a:srgbClr val="000000"/>
                </a:solidFill>
                <a:latin typeface="Calisto MT" pitchFamily="18" charset="0"/>
              </a:rPr>
              <a:t>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886200" y="2362200"/>
            <a:ext cx="0" cy="4208463"/>
          </a:xfrm>
          <a:prstGeom prst="line">
            <a:avLst/>
          </a:prstGeom>
          <a:ln w="19050">
            <a:solidFill>
              <a:srgbClr val="0098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14338" y="3657600"/>
            <a:ext cx="3276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/>
            <a:r>
              <a:rPr lang="en-AU" altLang="en-US" sz="2000" b="1" i="0">
                <a:solidFill>
                  <a:srgbClr val="000000"/>
                </a:solidFill>
                <a:latin typeface="Agency FB" pitchFamily="34" charset="0"/>
              </a:rPr>
              <a:t>GROWING </a:t>
            </a:r>
            <a:r>
              <a:rPr lang="en-AU" altLang="en-US" sz="2000" b="1" i="0">
                <a:solidFill>
                  <a:srgbClr val="0098DA"/>
                </a:solidFill>
                <a:latin typeface="Agency FB" pitchFamily="34" charset="0"/>
              </a:rPr>
              <a:t>USER NUMBERS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-685800" y="5500688"/>
            <a:ext cx="3276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/>
            <a:r>
              <a:rPr lang="en-AU" altLang="en-US" sz="3600" b="1" i="0">
                <a:solidFill>
                  <a:srgbClr val="0098DA"/>
                </a:solidFill>
                <a:latin typeface="Agency FB" pitchFamily="34" charset="0"/>
              </a:rPr>
              <a:t>45%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349375" y="5500688"/>
            <a:ext cx="3276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r>
              <a:rPr lang="en-AU" altLang="en-US" i="0">
                <a:solidFill>
                  <a:srgbClr val="000000"/>
                </a:solidFill>
                <a:latin typeface="Calisto MT" pitchFamily="18" charset="0"/>
              </a:rPr>
              <a:t>In 2017 45% of the </a:t>
            </a:r>
          </a:p>
          <a:p>
            <a:r>
              <a:rPr lang="en-AU" altLang="en-US" i="0">
                <a:solidFill>
                  <a:srgbClr val="000000"/>
                </a:solidFill>
                <a:latin typeface="Calisto MT" pitchFamily="18" charset="0"/>
              </a:rPr>
              <a:t>population were </a:t>
            </a:r>
          </a:p>
          <a:p>
            <a:r>
              <a:rPr lang="en-AU" altLang="en-US" i="0">
                <a:solidFill>
                  <a:srgbClr val="000000"/>
                </a:solidFill>
                <a:latin typeface="Calisto MT" pitchFamily="18" charset="0"/>
              </a:rPr>
              <a:t>internet users. </a:t>
            </a:r>
          </a:p>
          <a:p>
            <a:endParaRPr lang="en-AU" altLang="en-US" i="0">
              <a:solidFill>
                <a:srgbClr val="000000"/>
              </a:solidFill>
              <a:latin typeface="Calisto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2" grpId="0"/>
      <p:bldP spid="14" grpId="0"/>
      <p:bldP spid="13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134100"/>
            <a:ext cx="5715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Box 1"/>
          <p:cNvSpPr txBox="1">
            <a:spLocks noChangeArrowheads="1"/>
          </p:cNvSpPr>
          <p:nvPr/>
        </p:nvSpPr>
        <p:spPr bwMode="auto">
          <a:xfrm>
            <a:off x="447675" y="457200"/>
            <a:ext cx="8391525" cy="13239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>
              <a:defRPr/>
            </a:pPr>
            <a:r>
              <a:rPr lang="en-AU" altLang="en-US" sz="4000" b="1" i="0" dirty="0" smtClean="0">
                <a:solidFill>
                  <a:schemeClr val="bg1"/>
                </a:solidFill>
                <a:latin typeface="Agency FB" pitchFamily="34" charset="0"/>
              </a:rPr>
              <a:t>15 CATEGORIES OF INFO &amp; PROACTIVE PUBLICATION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14338" y="2160588"/>
            <a:ext cx="3276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/>
            <a:r>
              <a:rPr lang="en-AU" altLang="en-US" sz="2000" b="1" i="0">
                <a:solidFill>
                  <a:srgbClr val="0098DA"/>
                </a:solidFill>
                <a:latin typeface="Agency FB" pitchFamily="34" charset="0"/>
              </a:rPr>
              <a:t>PART 2, DIVISION 1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84188" y="2590800"/>
            <a:ext cx="310515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/>
            <a:r>
              <a:rPr lang="en-AU" altLang="en-US" i="0">
                <a:latin typeface="Calisto MT" pitchFamily="18" charset="0"/>
                <a:ea typeface="Batang" pitchFamily="18" charset="-127"/>
              </a:rPr>
              <a:t>There are 15 categories of information. They must be published and disseminated in each official language.</a:t>
            </a:r>
          </a:p>
          <a:p>
            <a:pPr algn="ctr"/>
            <a:endParaRPr lang="en-AU" altLang="en-US" i="0">
              <a:solidFill>
                <a:srgbClr val="0098DA"/>
              </a:solidFill>
              <a:latin typeface="Calisto MT" pitchFamily="18" charset="0"/>
              <a:ea typeface="Batang" pitchFamily="18" charset="-127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151313" y="2895600"/>
            <a:ext cx="4648200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/>
            <a:r>
              <a:rPr lang="en-AU" altLang="en-US" sz="2800" i="0">
                <a:latin typeface="Calisto MT" pitchFamily="18" charset="0"/>
              </a:rPr>
              <a:t>Such other information deemed necessary in the </a:t>
            </a:r>
            <a:r>
              <a:rPr lang="en-AU" altLang="en-US" sz="2800" i="0">
                <a:solidFill>
                  <a:srgbClr val="FF0000"/>
                </a:solidFill>
                <a:latin typeface="Calisto MT" pitchFamily="18" charset="0"/>
              </a:rPr>
              <a:t>public interest </a:t>
            </a:r>
            <a:r>
              <a:rPr lang="en-AU" altLang="en-US" sz="2800" i="0">
                <a:latin typeface="Calisto MT" pitchFamily="18" charset="0"/>
              </a:rPr>
              <a:t>or as may be prescribed by this Act or any other Act</a:t>
            </a:r>
          </a:p>
          <a:p>
            <a:pPr algn="ctr"/>
            <a:endParaRPr lang="en-AU" altLang="en-US" sz="2800" i="0">
              <a:solidFill>
                <a:srgbClr val="000000"/>
              </a:solidFill>
              <a:latin typeface="Calisto MT" pitchFamily="18" charset="0"/>
              <a:ea typeface="Batang" pitchFamily="18" charset="-127"/>
            </a:endParaRPr>
          </a:p>
          <a:p>
            <a:pPr algn="ctr"/>
            <a:r>
              <a:rPr lang="en-AU" altLang="en-US" i="0">
                <a:solidFill>
                  <a:srgbClr val="000000"/>
                </a:solidFill>
                <a:latin typeface="Calisto MT" pitchFamily="18" charset="0"/>
                <a:ea typeface="Batang" pitchFamily="18" charset="-127"/>
              </a:rPr>
              <a:t>Part 2, Division 1 (o)</a:t>
            </a:r>
          </a:p>
          <a:p>
            <a:pPr algn="ctr"/>
            <a:endParaRPr lang="en-AU" altLang="en-US" i="0">
              <a:solidFill>
                <a:srgbClr val="000000"/>
              </a:solidFill>
              <a:latin typeface="Calisto MT" pitchFamily="18" charset="0"/>
              <a:ea typeface="Batang" pitchFamily="18" charset="-127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84188" y="4572000"/>
            <a:ext cx="32766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/>
            <a:r>
              <a:rPr lang="en-AU" altLang="en-US" i="0">
                <a:solidFill>
                  <a:srgbClr val="000000"/>
                </a:solidFill>
                <a:latin typeface="Calisto MT" pitchFamily="18" charset="0"/>
              </a:rPr>
              <a:t>There is one article that encourages proactive publication – the disclosure of information to the public domain on a regular basis.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886200" y="2362200"/>
            <a:ext cx="0" cy="4208463"/>
          </a:xfrm>
          <a:prstGeom prst="line">
            <a:avLst/>
          </a:prstGeom>
          <a:ln w="19050">
            <a:solidFill>
              <a:srgbClr val="0098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98463" y="4122738"/>
            <a:ext cx="3276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AU" sz="2000" b="1" i="0" dirty="0">
                <a:solidFill>
                  <a:srgbClr val="0098DA"/>
                </a:solidFill>
                <a:latin typeface="Agency FB" panose="020B0503020202020204" pitchFamily="34" charset="0"/>
              </a:rPr>
              <a:t>‘</a:t>
            </a:r>
            <a:r>
              <a:rPr lang="en-AU" sz="2000" b="1" i="0" dirty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rPr>
              <a:t>PROACTIVE </a:t>
            </a:r>
            <a:r>
              <a:rPr lang="en-AU" sz="2000" b="1" i="0" dirty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rPr>
              <a:t>PUBLICATION</a:t>
            </a:r>
            <a:r>
              <a:rPr lang="en-AU" sz="2000" b="1" i="0" dirty="0">
                <a:solidFill>
                  <a:srgbClr val="0098DA"/>
                </a:solidFill>
                <a:latin typeface="Agency FB" panose="020B0503020202020204" pitchFamily="34" charset="0"/>
              </a:rPr>
              <a:t>’ </a:t>
            </a:r>
            <a:r>
              <a:rPr lang="en-AU" sz="2000" b="1" i="0" dirty="0">
                <a:solidFill>
                  <a:srgbClr val="0098DA"/>
                </a:solidFill>
                <a:latin typeface="Agency FB" panose="020B0503020202020204" pitchFamily="34" charset="0"/>
              </a:rPr>
              <a:t>ARTICLE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2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400800" y="228600"/>
            <a:ext cx="2590800" cy="2514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5" name="Rectangle 4"/>
          <p:cNvSpPr/>
          <p:nvPr/>
        </p:nvSpPr>
        <p:spPr>
          <a:xfrm>
            <a:off x="190500" y="228600"/>
            <a:ext cx="2590800" cy="2514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pic>
        <p:nvPicPr>
          <p:cNvPr id="1434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6" t="1439" b="13889"/>
          <a:stretch>
            <a:fillRect/>
          </a:stretch>
        </p:blipFill>
        <p:spPr bwMode="auto">
          <a:xfrm>
            <a:off x="765175" y="228600"/>
            <a:ext cx="7769225" cy="636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134100"/>
            <a:ext cx="5715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134100"/>
            <a:ext cx="5715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64"/>
          <a:stretch>
            <a:fillRect/>
          </a:stretch>
        </p:blipFill>
        <p:spPr bwMode="auto">
          <a:xfrm>
            <a:off x="26988" y="2667000"/>
            <a:ext cx="8980487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4650" y="457200"/>
            <a:ext cx="839152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AU" sz="4000" b="1" i="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gency FB" panose="020B0503020202020204" pitchFamily="34" charset="0"/>
              </a:rPr>
              <a:t>Agency’s Overall Website Progress</a:t>
            </a:r>
            <a:endParaRPr lang="en-AU" sz="4000" b="1" i="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gency FB" panose="020B05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134100"/>
            <a:ext cx="5715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7675" y="457200"/>
            <a:ext cx="839152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AU" sz="4000" b="1" i="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gency FB" panose="020B0503020202020204" pitchFamily="34" charset="0"/>
              </a:rPr>
              <a:t>WHERE ARE WE IN PROACTIVE PUBLICATION?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14338" y="2160588"/>
            <a:ext cx="3276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/>
            <a:r>
              <a:rPr lang="en-AU" altLang="en-US" sz="2000" b="1" i="0">
                <a:solidFill>
                  <a:srgbClr val="000000"/>
                </a:solidFill>
                <a:latin typeface="Agency FB" pitchFamily="34" charset="0"/>
              </a:rPr>
              <a:t>2014</a:t>
            </a:r>
            <a:r>
              <a:rPr lang="en-AU" altLang="en-US" sz="2000" b="1" i="0">
                <a:solidFill>
                  <a:srgbClr val="0098DA"/>
                </a:solidFill>
                <a:latin typeface="Agency FB" pitchFamily="34" charset="0"/>
              </a:rPr>
              <a:t> NATIONAL INTEGRITY SURVEY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84188" y="2590800"/>
            <a:ext cx="31051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/>
            <a:r>
              <a:rPr lang="en-AU" altLang="en-US" i="0">
                <a:latin typeface="Calisto MT" pitchFamily="18" charset="0"/>
                <a:ea typeface="Batang" pitchFamily="18" charset="-127"/>
              </a:rPr>
              <a:t>There are significant gaps in information about the public sector</a:t>
            </a:r>
          </a:p>
          <a:p>
            <a:pPr algn="ctr"/>
            <a:endParaRPr lang="en-AU" altLang="en-US" i="0">
              <a:solidFill>
                <a:srgbClr val="0098DA"/>
              </a:solidFill>
              <a:latin typeface="Calisto MT" pitchFamily="18" charset="0"/>
              <a:ea typeface="Batang" pitchFamily="18" charset="-127"/>
            </a:endParaRPr>
          </a:p>
          <a:p>
            <a:pPr algn="ctr"/>
            <a:r>
              <a:rPr lang="en-AU" altLang="en-US" sz="1200" i="0">
                <a:solidFill>
                  <a:srgbClr val="0098DA"/>
                </a:solidFill>
                <a:latin typeface="Calisto MT" pitchFamily="18" charset="0"/>
                <a:ea typeface="Batang" pitchFamily="18" charset="-127"/>
              </a:rPr>
              <a:t>Research Report by </a:t>
            </a:r>
            <a:r>
              <a:rPr lang="en-AU" altLang="en-US" sz="1200" b="1" i="0">
                <a:solidFill>
                  <a:srgbClr val="0098DA"/>
                </a:solidFill>
                <a:latin typeface="Calisto MT" pitchFamily="18" charset="0"/>
                <a:ea typeface="Batang" pitchFamily="18" charset="-127"/>
              </a:rPr>
              <a:t>Transparency Vanuatu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114800" y="2900363"/>
            <a:ext cx="449580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/>
            <a:r>
              <a:rPr lang="en-AU" altLang="en-US" sz="2800" i="0">
                <a:latin typeface="Calisto MT" pitchFamily="18" charset="0"/>
              </a:rPr>
              <a:t>In the absence of freedom of information laws the extent to which public sector agencies will disclose information held on citizens </a:t>
            </a:r>
            <a:r>
              <a:rPr lang="en-AU" altLang="en-US" sz="2800" i="0">
                <a:solidFill>
                  <a:srgbClr val="FF0000"/>
                </a:solidFill>
                <a:latin typeface="Calisto MT" pitchFamily="18" charset="0"/>
              </a:rPr>
              <a:t>depends entirely on goodwill relationships</a:t>
            </a:r>
            <a:r>
              <a:rPr lang="en-AU" altLang="en-US" sz="2800" i="0">
                <a:latin typeface="Calisto MT" pitchFamily="18" charset="0"/>
              </a:rPr>
              <a:t>.</a:t>
            </a:r>
          </a:p>
          <a:p>
            <a:pPr algn="ctr"/>
            <a:endParaRPr lang="en-AU" altLang="en-US" sz="2800" i="0">
              <a:solidFill>
                <a:srgbClr val="0098DA"/>
              </a:solidFill>
              <a:latin typeface="Calisto MT" pitchFamily="18" charset="0"/>
              <a:ea typeface="Batang" pitchFamily="18" charset="-127"/>
            </a:endParaRPr>
          </a:p>
          <a:p>
            <a:pPr algn="ctr"/>
            <a:r>
              <a:rPr lang="en-AU" altLang="en-US" i="0">
                <a:solidFill>
                  <a:srgbClr val="000000"/>
                </a:solidFill>
                <a:latin typeface="Calisto MT" pitchFamily="18" charset="0"/>
                <a:ea typeface="Batang" pitchFamily="18" charset="-127"/>
              </a:rPr>
              <a:t>(Pg. 77)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84188" y="4808538"/>
            <a:ext cx="3276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/>
            <a:r>
              <a:rPr lang="en-AU" altLang="en-US" i="0">
                <a:solidFill>
                  <a:srgbClr val="000000"/>
                </a:solidFill>
                <a:latin typeface="Calisto MT" pitchFamily="18" charset="0"/>
              </a:rPr>
              <a:t>There was a very weak practice of  the proactive publication of information to the public domain.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886200" y="2362200"/>
            <a:ext cx="0" cy="4208463"/>
          </a:xfrm>
          <a:prstGeom prst="line">
            <a:avLst/>
          </a:prstGeom>
          <a:ln w="19050">
            <a:solidFill>
              <a:srgbClr val="0098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14338" y="4267200"/>
            <a:ext cx="3276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/>
            <a:r>
              <a:rPr lang="en-AU" altLang="en-US" sz="2000" b="1" i="0">
                <a:solidFill>
                  <a:srgbClr val="000000"/>
                </a:solidFill>
                <a:latin typeface="Agency FB" pitchFamily="34" charset="0"/>
              </a:rPr>
              <a:t>25%</a:t>
            </a:r>
            <a:r>
              <a:rPr lang="en-AU" altLang="en-US" sz="2000" b="1" i="0">
                <a:solidFill>
                  <a:srgbClr val="0098DA"/>
                </a:solidFill>
                <a:latin typeface="Agency FB" pitchFamily="34" charset="0"/>
              </a:rPr>
              <a:t> VERY WEAK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2" grpId="0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24430</TotalTime>
  <Words>447</Words>
  <Application>Microsoft Office PowerPoint</Application>
  <PresentationFormat>On-screen Show (4:3)</PresentationFormat>
  <Paragraphs>60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Times New Roman</vt:lpstr>
      <vt:lpstr>Candara</vt:lpstr>
      <vt:lpstr>Symbol</vt:lpstr>
      <vt:lpstr>Calibri</vt:lpstr>
      <vt:lpstr>Agency FB</vt:lpstr>
      <vt:lpstr>Calisto MT</vt:lpstr>
      <vt:lpstr>Batang</vt:lpstr>
      <vt:lpstr>Waveform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the FOI Unit</dc:title>
  <dc:creator>Carole Excell</dc:creator>
  <cp:lastModifiedBy>Kevin Henry</cp:lastModifiedBy>
  <cp:revision>369</cp:revision>
  <cp:lastPrinted>1601-01-01T00:00:00Z</cp:lastPrinted>
  <dcterms:created xsi:type="dcterms:W3CDTF">2007-08-14T03:01:13Z</dcterms:created>
  <dcterms:modified xsi:type="dcterms:W3CDTF">2019-05-09T06:04:48Z</dcterms:modified>
</cp:coreProperties>
</file>